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56" r:id="rId2"/>
    <p:sldId id="260" r:id="rId3"/>
    <p:sldId id="257" r:id="rId4"/>
    <p:sldId id="259" r:id="rId5"/>
    <p:sldId id="258" r:id="rId6"/>
    <p:sldId id="261" r:id="rId7"/>
    <p:sldId id="263" r:id="rId8"/>
    <p:sldId id="264" r:id="rId9"/>
    <p:sldId id="265" r:id="rId10"/>
    <p:sldId id="266" r:id="rId11"/>
    <p:sldId id="262" r:id="rId12"/>
    <p:sldId id="267" r:id="rId13"/>
    <p:sldId id="268" r:id="rId14"/>
    <p:sldId id="272" r:id="rId15"/>
    <p:sldId id="269" r:id="rId16"/>
    <p:sldId id="270" r:id="rId17"/>
    <p:sldId id="271" r:id="rId18"/>
    <p:sldId id="273" r:id="rId19"/>
    <p:sldId id="274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9780" autoAdjust="0"/>
  </p:normalViewPr>
  <p:slideViewPr>
    <p:cSldViewPr snapToGrid="0" snapToObjects="1">
      <p:cViewPr>
        <p:scale>
          <a:sx n="94" d="100"/>
          <a:sy n="94" d="100"/>
        </p:scale>
        <p:origin x="-1114" y="-245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C225B4-FAF6-9C4B-97E4-BC613D1EC70D}" type="datetimeFigureOut">
              <a:rPr lang="en-US" smtClean="0"/>
              <a:t>10/14/2016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5639CD-1650-9E4A-B364-96B42E7863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7695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DF004B-2465-CC44-BEE1-365955C4189F}" type="datetimeFigureOut">
              <a:rPr lang="en-US" smtClean="0"/>
              <a:t>10/14/2016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AE845F-133D-494E-AC6D-FEF653B756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08576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FD1DE-05B6-414C-B96A-31CDC1828297}" type="datetime1">
              <a:rPr lang="en-US" smtClean="0"/>
              <a:t>10/14/2016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 Copyrighted Material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05FBC-3B7E-1543-80F7-4E014CF0BE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3918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67DE-3C5E-4448-BBA6-5BE5FF5C7912}" type="datetime1">
              <a:rPr lang="en-US" smtClean="0"/>
              <a:t>10/14/2016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 Copyrighted Material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05FBC-3B7E-1543-80F7-4E014CF0BE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4335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C632A-0E9A-6444-9D5B-B5301BC84E68}" type="datetime1">
              <a:rPr lang="en-US" smtClean="0"/>
              <a:t>10/14/2016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 Copyrighted Material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05FBC-3B7E-1543-80F7-4E014CF0BE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4491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366A-A31D-9144-B01D-BE68F6A03A53}" type="datetime1">
              <a:rPr lang="en-US" smtClean="0"/>
              <a:t>10/14/2016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 Copyrighted Material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05FBC-3B7E-1543-80F7-4E014CF0BE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1033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DF53D5-9413-F94E-8A75-0646EBCB0875}" type="datetime1">
              <a:rPr lang="en-US" smtClean="0"/>
              <a:t>10/14/2016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 Copyrighted Material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05FBC-3B7E-1543-80F7-4E014CF0BE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0480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2BFB9-4EC1-8A4E-A0CE-F16727AA571A}" type="datetime1">
              <a:rPr lang="en-US" smtClean="0"/>
              <a:t>10/14/2016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 Copyrighted Material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05FBC-3B7E-1543-80F7-4E014CF0BE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5490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4E8E4-7DE7-5241-A10E-9D5CC1BB23D8}" type="datetime1">
              <a:rPr lang="en-US" smtClean="0"/>
              <a:t>10/14/2016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 Copyrighted Material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05FBC-3B7E-1543-80F7-4E014CF0BE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387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BAB27-F737-EC43-9552-190B264F58F3}" type="datetime1">
              <a:rPr lang="en-US" smtClean="0"/>
              <a:t>10/14/2016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 Copyrighted Material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05FBC-3B7E-1543-80F7-4E014CF0BE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6474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4A2E01-AF6B-354A-82CE-E18AFF376774}" type="datetime1">
              <a:rPr lang="en-US" smtClean="0"/>
              <a:t>10/14/2016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 Copyrighted Material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05FBC-3B7E-1543-80F7-4E014CF0BE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5521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E0AFF-532A-B940-A31C-638C297A8F33}" type="datetime1">
              <a:rPr lang="en-US" smtClean="0"/>
              <a:t>10/14/2016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 Copyrighted Material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05FBC-3B7E-1543-80F7-4E014CF0BE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3054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6DF3CD-E761-9D4D-842C-876CF60291D4}" type="datetime1">
              <a:rPr lang="en-US" smtClean="0"/>
              <a:t>10/14/2016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 Copyrighted Material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05FBC-3B7E-1543-80F7-4E014CF0BE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1256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4BFCB1-11F2-074C-ADB3-BF122174361E}" type="datetime1">
              <a:rPr lang="en-US" smtClean="0"/>
              <a:t>10/14/2016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(c) Copyrighted Material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C05FBC-3B7E-1543-80F7-4E014CF0BE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9571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mongodb.com/blog/post/meteor-build-ios-and-android-apps-are-delight-use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Trailblazer</a:t>
            </a:r>
            <a:endParaRPr lang="en-US" sz="6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 Copyrighted Material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753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6-10-11 at 1.00.4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99500"/>
            <a:ext cx="9144000" cy="4804729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 Copyrighted Material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983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580929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Milestones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45698"/>
            <a:ext cx="8229600" cy="5180465"/>
          </a:xfrm>
        </p:spPr>
        <p:txBody>
          <a:bodyPr/>
          <a:lstStyle/>
          <a:p>
            <a:r>
              <a:rPr lang="en-US" dirty="0" smtClean="0"/>
              <a:t>Sort out requirements – 1 month</a:t>
            </a:r>
          </a:p>
          <a:p>
            <a:r>
              <a:rPr lang="en-US" dirty="0" smtClean="0"/>
              <a:t>Complete a prototype – 3 months</a:t>
            </a:r>
          </a:p>
          <a:p>
            <a:pPr marL="0" indent="0">
              <a:buNone/>
            </a:pPr>
            <a:r>
              <a:rPr lang="en-US" sz="2000" dirty="0"/>
              <a:t>	</a:t>
            </a:r>
            <a:r>
              <a:rPr lang="en-US" sz="2000" dirty="0" smtClean="0"/>
              <a:t>- Sign up</a:t>
            </a:r>
          </a:p>
          <a:p>
            <a:pPr marL="0" indent="0">
              <a:buNone/>
            </a:pPr>
            <a:r>
              <a:rPr lang="en-US" sz="2000" dirty="0"/>
              <a:t>	</a:t>
            </a:r>
            <a:r>
              <a:rPr lang="en-US" sz="2000" dirty="0" smtClean="0"/>
              <a:t>- Add your products – </a:t>
            </a:r>
            <a:r>
              <a:rPr lang="en-US" sz="2000" dirty="0"/>
              <a:t>b</a:t>
            </a:r>
            <a:r>
              <a:rPr lang="en-US" sz="2000" dirty="0" smtClean="0"/>
              <a:t>asic form</a:t>
            </a:r>
          </a:p>
          <a:p>
            <a:pPr marL="0" indent="0">
              <a:buNone/>
            </a:pPr>
            <a:r>
              <a:rPr lang="en-US" sz="2000" dirty="0"/>
              <a:t>	</a:t>
            </a:r>
            <a:r>
              <a:rPr lang="en-US" sz="2000" dirty="0" smtClean="0"/>
              <a:t>- View all products on the main page</a:t>
            </a:r>
          </a:p>
          <a:p>
            <a:pPr marL="0" indent="0">
              <a:buNone/>
            </a:pPr>
            <a:r>
              <a:rPr lang="en-US" sz="2000" dirty="0"/>
              <a:t>	</a:t>
            </a:r>
            <a:r>
              <a:rPr lang="en-US" sz="2000" dirty="0" smtClean="0"/>
              <a:t>- Provide feedback via comments on each products</a:t>
            </a:r>
          </a:p>
          <a:p>
            <a:pPr marL="0" indent="0">
              <a:buNone/>
            </a:pPr>
            <a:r>
              <a:rPr lang="en-US" sz="2000" dirty="0"/>
              <a:t>	</a:t>
            </a:r>
            <a:r>
              <a:rPr lang="en-US" sz="2000" dirty="0" smtClean="0"/>
              <a:t>- Sentiment analysis of the product</a:t>
            </a:r>
          </a:p>
          <a:p>
            <a:r>
              <a:rPr lang="en-US" dirty="0" smtClean="0"/>
              <a:t>Get suggestions on the proto – 1 month</a:t>
            </a:r>
          </a:p>
          <a:p>
            <a:r>
              <a:rPr lang="en-US" dirty="0" smtClean="0"/>
              <a:t>Minimum Viable Product – 3 months</a:t>
            </a:r>
          </a:p>
          <a:p>
            <a:r>
              <a:rPr lang="en-US" dirty="0" smtClean="0"/>
              <a:t>Value Added Features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 Copyrighted Material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19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 Copyrighted Material</a:t>
            </a:r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193444" y="2799272"/>
            <a:ext cx="259147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/>
              <a:t>Rohit </a:t>
            </a:r>
            <a:r>
              <a:rPr lang="en-US" sz="4000" dirty="0" smtClean="0"/>
              <a:t>Slides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4816245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GASTRONOMY – The Idea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81121"/>
            <a:ext cx="8229600" cy="4525963"/>
          </a:xfrm>
        </p:spPr>
        <p:txBody>
          <a:bodyPr>
            <a:normAutofit/>
          </a:bodyPr>
          <a:lstStyle/>
          <a:p>
            <a:r>
              <a:rPr lang="en-US" sz="2000" dirty="0" smtClean="0"/>
              <a:t>Idea is to create a location aware platform that caters to the rising trend of Food tourism and provides feedback to the relevant stakeholders.</a:t>
            </a:r>
          </a:p>
          <a:p>
            <a:r>
              <a:rPr lang="en-US" sz="2000" dirty="0" smtClean="0"/>
              <a:t>According to market research,  88% of the destinations consider gastronomy strategic in defining their brand image.</a:t>
            </a:r>
          </a:p>
          <a:p>
            <a:r>
              <a:rPr lang="en-US" sz="2000" dirty="0" smtClean="0"/>
              <a:t>Around $12 billion dollars spent in last few years on culinary activities while travelling</a:t>
            </a:r>
          </a:p>
          <a:p>
            <a:r>
              <a:rPr lang="en-US" sz="2000" dirty="0" smtClean="0"/>
              <a:t>Around 27 million culinary American leisure travelers in last 3-4 years.</a:t>
            </a:r>
          </a:p>
          <a:p>
            <a:r>
              <a:rPr lang="en-US" sz="2000" dirty="0" smtClean="0"/>
              <a:t>The platform will target global as well as local customers and provide them notifications/suggestions based on historic data about their food preferences.</a:t>
            </a:r>
          </a:p>
          <a:p>
            <a:r>
              <a:rPr lang="en-US" sz="2000" dirty="0" smtClean="0"/>
              <a:t>It will serve as an advertising platform for local restaurants, bars, street food vendors etc. that notifies their target customer base about specials, new menu additions etc. </a:t>
            </a:r>
          </a:p>
          <a:p>
            <a:pPr marL="0" indent="0">
              <a:buNone/>
            </a:pPr>
            <a:endParaRPr lang="en-US" sz="1800" dirty="0" smtClean="0"/>
          </a:p>
          <a:p>
            <a:endParaRPr lang="en-US" sz="1600" dirty="0" smtClean="0"/>
          </a:p>
          <a:p>
            <a:endParaRPr lang="en-US" sz="1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 Copyrighted Material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9249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Product Differentiation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Companies such as Yelp, Zagat are pure rating based businesses. Even though they capture static user feedback, there is dearth of real sentimental analysis, feedback mechanism and engagement.</a:t>
            </a:r>
          </a:p>
          <a:p>
            <a:r>
              <a:rPr lang="en-US" sz="2000" smtClean="0"/>
              <a:t>No platform </a:t>
            </a:r>
            <a:r>
              <a:rPr lang="en-US" sz="2000" dirty="0" smtClean="0"/>
              <a:t>today that caters to local and global rise of culinary tourism.</a:t>
            </a:r>
          </a:p>
          <a:p>
            <a:r>
              <a:rPr lang="en-US" sz="2000" dirty="0" smtClean="0"/>
              <a:t>Today’s food and beverage industry is highly competitive and lacks a platform that enables new product offerings/business opportunities with feedback mechanism.</a:t>
            </a:r>
          </a:p>
          <a:p>
            <a:r>
              <a:rPr lang="en-US" sz="2000" dirty="0" smtClean="0"/>
              <a:t>No current platform that tracks guest </a:t>
            </a:r>
            <a:r>
              <a:rPr lang="en-US" sz="2000" b="1" dirty="0" err="1" smtClean="0"/>
              <a:t>FoodDNA</a:t>
            </a:r>
            <a:r>
              <a:rPr lang="en-US" sz="2000" dirty="0" smtClean="0"/>
              <a:t> and suggests unique culinary experiences based on </a:t>
            </a:r>
            <a:r>
              <a:rPr lang="en-US" sz="2000" b="1" dirty="0" smtClean="0"/>
              <a:t>Gastronomical Data</a:t>
            </a:r>
            <a:r>
              <a:rPr lang="en-US" sz="2000" dirty="0" smtClean="0"/>
              <a:t>.</a:t>
            </a:r>
          </a:p>
          <a:p>
            <a:r>
              <a:rPr lang="en-US" sz="2000" dirty="0" smtClean="0"/>
              <a:t>Lack of a platform that captures local food culture and local sentiment to offer unique travelling experiences to global visitors.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 Copyrighted Material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3315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Platform Concept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35186"/>
            <a:ext cx="8229600" cy="4790977"/>
          </a:xfrm>
        </p:spPr>
        <p:txBody>
          <a:bodyPr/>
          <a:lstStyle/>
          <a:p>
            <a:r>
              <a:rPr lang="en-US" sz="2800" b="1" dirty="0" smtClean="0"/>
              <a:t>Users/Guests</a:t>
            </a:r>
          </a:p>
          <a:p>
            <a:pPr lvl="1"/>
            <a:r>
              <a:rPr lang="en-US" sz="1600" dirty="0" smtClean="0"/>
              <a:t>Guest signs up</a:t>
            </a:r>
          </a:p>
          <a:p>
            <a:pPr lvl="1"/>
            <a:r>
              <a:rPr lang="en-US" sz="1600" dirty="0"/>
              <a:t>Guest </a:t>
            </a:r>
            <a:r>
              <a:rPr lang="en-US" sz="1600" dirty="0" smtClean="0"/>
              <a:t>details such as Cuisine preference, Age, Ethnicity etc. are captured.</a:t>
            </a:r>
          </a:p>
          <a:p>
            <a:pPr lvl="1"/>
            <a:r>
              <a:rPr lang="en-US" sz="1600" dirty="0" smtClean="0"/>
              <a:t>Platform tracks various food-joints/restaurants/bar visited, captures </a:t>
            </a:r>
            <a:r>
              <a:rPr lang="en-US" sz="1600" dirty="0"/>
              <a:t>Guest </a:t>
            </a:r>
            <a:r>
              <a:rPr lang="en-US" sz="1600" dirty="0" smtClean="0"/>
              <a:t>feedback and builds guest </a:t>
            </a:r>
            <a:r>
              <a:rPr lang="en-US" sz="1600" b="1" dirty="0" err="1" smtClean="0"/>
              <a:t>FoodDNA</a:t>
            </a:r>
            <a:r>
              <a:rPr lang="en-US" sz="1600" dirty="0" smtClean="0"/>
              <a:t> i.e. user </a:t>
            </a:r>
            <a:r>
              <a:rPr lang="en-US" sz="1600" b="1" dirty="0" smtClean="0"/>
              <a:t>“Gastronomical Data”</a:t>
            </a:r>
            <a:r>
              <a:rPr lang="en-US" sz="1600" dirty="0" smtClean="0"/>
              <a:t> that reflects culinary history.</a:t>
            </a:r>
          </a:p>
          <a:p>
            <a:pPr lvl="1"/>
            <a:r>
              <a:rPr lang="en-US" sz="1600" dirty="0"/>
              <a:t>Guest </a:t>
            </a:r>
            <a:r>
              <a:rPr lang="en-US" sz="1600" dirty="0" smtClean="0"/>
              <a:t>accumulates loyalty points which can then be redeemable towards any offering/restaurant in the network.</a:t>
            </a:r>
          </a:p>
          <a:p>
            <a:pPr lvl="1"/>
            <a:r>
              <a:rPr lang="en-US" sz="1600" dirty="0"/>
              <a:t>Guest </a:t>
            </a:r>
            <a:r>
              <a:rPr lang="en-US" sz="1600" dirty="0" smtClean="0"/>
              <a:t>is notified about upcoming local food tours, special offerings from restaurants in local geographic area, etc.</a:t>
            </a:r>
          </a:p>
          <a:p>
            <a:pPr lvl="1"/>
            <a:r>
              <a:rPr lang="en-US" sz="1600" dirty="0" smtClean="0"/>
              <a:t>Incentives for inviting/recommending friends and family to join the network and share experiences.</a:t>
            </a:r>
          </a:p>
          <a:p>
            <a:pPr lvl="1"/>
            <a:r>
              <a:rPr lang="en-US" sz="1600" dirty="0" smtClean="0"/>
              <a:t>Guest visits a new location, the platform suggests the guest about the local food joints based on culinary preference, local sentiments, previous visited places i.e. </a:t>
            </a:r>
            <a:r>
              <a:rPr lang="en-US" sz="1600" b="1" dirty="0" smtClean="0"/>
              <a:t>Guest </a:t>
            </a:r>
            <a:r>
              <a:rPr lang="en-US" sz="1600" b="1" dirty="0" err="1" smtClean="0"/>
              <a:t>FoodDNA</a:t>
            </a:r>
            <a:endParaRPr lang="en-US" sz="1600" b="1" dirty="0" smtClean="0"/>
          </a:p>
          <a:p>
            <a:pPr lvl="1"/>
            <a:r>
              <a:rPr lang="en-US" sz="1600" dirty="0" smtClean="0"/>
              <a:t>Guest is able to view ratings/review of other guests and get a sense of average sentiment</a:t>
            </a:r>
          </a:p>
          <a:p>
            <a:pPr lvl="1"/>
            <a:endParaRPr lang="en-US" sz="1600" dirty="0"/>
          </a:p>
          <a:p>
            <a:pPr lvl="1"/>
            <a:endParaRPr lang="en-US" sz="1600" dirty="0"/>
          </a:p>
          <a:p>
            <a:pPr marL="457200" lvl="1" indent="0">
              <a:buNone/>
            </a:pPr>
            <a:endParaRPr lang="en-US" sz="1600" dirty="0" smtClean="0"/>
          </a:p>
          <a:p>
            <a:pPr lvl="1"/>
            <a:endParaRPr lang="en-US" sz="1600" dirty="0" smtClean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 Copyrighted Material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6688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Platform Concept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b="1" dirty="0"/>
              <a:t>Platform Products</a:t>
            </a:r>
          </a:p>
          <a:p>
            <a:pPr lvl="1"/>
            <a:r>
              <a:rPr lang="en-US" sz="1600" dirty="0"/>
              <a:t>Local Restaurant Network</a:t>
            </a:r>
          </a:p>
          <a:p>
            <a:pPr lvl="1"/>
            <a:r>
              <a:rPr lang="en-US" sz="1600" dirty="0" smtClean="0"/>
              <a:t>Loyalty </a:t>
            </a:r>
            <a:r>
              <a:rPr lang="en-US" sz="1600" dirty="0"/>
              <a:t>Awards</a:t>
            </a:r>
          </a:p>
          <a:p>
            <a:pPr lvl="1"/>
            <a:r>
              <a:rPr lang="en-US" sz="1600" dirty="0" smtClean="0"/>
              <a:t>Food Tours (Local/Global)</a:t>
            </a:r>
            <a:endParaRPr lang="en-US" sz="1600" dirty="0"/>
          </a:p>
          <a:p>
            <a:pPr lvl="1"/>
            <a:r>
              <a:rPr lang="en-US" sz="1600" dirty="0"/>
              <a:t>Special </a:t>
            </a:r>
            <a:r>
              <a:rPr lang="en-US" sz="1600" dirty="0" smtClean="0"/>
              <a:t>Services (Culinary Classes, Local Gastronomy Tours etc.)</a:t>
            </a:r>
          </a:p>
          <a:p>
            <a:pPr lvl="1"/>
            <a:r>
              <a:rPr lang="en-US" sz="1600" dirty="0" smtClean="0"/>
              <a:t>Insights into user sentiments about offerings.</a:t>
            </a:r>
          </a:p>
          <a:p>
            <a:pPr lvl="1"/>
            <a:r>
              <a:rPr lang="en-US" sz="1600" dirty="0" smtClean="0"/>
              <a:t>Instant advertising platform for businesses attracting local area customers.</a:t>
            </a:r>
          </a:p>
          <a:p>
            <a:pPr lvl="1"/>
            <a:r>
              <a:rPr lang="en-US" sz="1600" dirty="0" smtClean="0"/>
              <a:t>Special Occasion offerings (e.g. Birthday, Anniversary </a:t>
            </a:r>
            <a:r>
              <a:rPr lang="en-US" sz="1600" dirty="0" err="1" smtClean="0"/>
              <a:t>etc</a:t>
            </a:r>
            <a:r>
              <a:rPr lang="en-US" sz="1600" dirty="0" smtClean="0"/>
              <a:t>).</a:t>
            </a:r>
          </a:p>
          <a:p>
            <a:pPr lvl="1"/>
            <a:r>
              <a:rPr lang="en-US" sz="1600" dirty="0" smtClean="0"/>
              <a:t>Interface to </a:t>
            </a:r>
            <a:r>
              <a:rPr lang="en-US" sz="1600" dirty="0" err="1" smtClean="0"/>
              <a:t>OpenTable</a:t>
            </a:r>
            <a:r>
              <a:rPr lang="en-US" sz="1600" dirty="0"/>
              <a:t> </a:t>
            </a:r>
            <a:r>
              <a:rPr lang="en-US" sz="1600" dirty="0" smtClean="0"/>
              <a:t>for reservations</a:t>
            </a:r>
          </a:p>
          <a:p>
            <a:pPr lvl="1"/>
            <a:r>
              <a:rPr lang="en-US" sz="1600" dirty="0" smtClean="0"/>
              <a:t>Interface to Facebook, Twitter for sharing experiences.</a:t>
            </a:r>
          </a:p>
          <a:p>
            <a:pPr lvl="1"/>
            <a:r>
              <a:rPr lang="en-US" sz="1600" dirty="0" smtClean="0"/>
              <a:t>Database of guests </a:t>
            </a:r>
            <a:r>
              <a:rPr lang="en-US" sz="1600" b="1" dirty="0" err="1" smtClean="0"/>
              <a:t>FoodDNA</a:t>
            </a:r>
            <a:r>
              <a:rPr lang="en-US" sz="1600" dirty="0" smtClean="0"/>
              <a:t> and local geographic </a:t>
            </a:r>
            <a:r>
              <a:rPr lang="en-US" sz="1600" b="1" dirty="0" smtClean="0"/>
              <a:t>Gastronomical Data</a:t>
            </a:r>
            <a:endParaRPr lang="en-US" sz="1600" b="1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 Copyrighted Material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1221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Platform Concept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b="1" dirty="0"/>
              <a:t>Businesses (e.g. Restaurants, </a:t>
            </a:r>
            <a:r>
              <a:rPr lang="en-US" sz="2800" b="1" dirty="0" smtClean="0"/>
              <a:t>Bars, Food Trucks etc.)</a:t>
            </a:r>
            <a:endParaRPr lang="en-US" sz="2800" b="1" dirty="0"/>
          </a:p>
          <a:p>
            <a:pPr lvl="1"/>
            <a:r>
              <a:rPr lang="en-US" sz="1600" dirty="0" smtClean="0"/>
              <a:t>Sign up</a:t>
            </a:r>
          </a:p>
          <a:p>
            <a:pPr lvl="1"/>
            <a:r>
              <a:rPr lang="en-US" sz="1600" dirty="0" smtClean="0"/>
              <a:t>Ability to categorize its offering (cuisine, atmosphere, culture etc.)</a:t>
            </a:r>
          </a:p>
          <a:p>
            <a:pPr lvl="1"/>
            <a:r>
              <a:rPr lang="en-US" sz="1600" dirty="0" smtClean="0"/>
              <a:t>List new products (e.g. menu additions) </a:t>
            </a:r>
          </a:p>
          <a:p>
            <a:pPr lvl="1"/>
            <a:r>
              <a:rPr lang="en-US" sz="1600" dirty="0" smtClean="0"/>
              <a:t>Ability to instantly advertise specials, offers etc. to local area consumers.</a:t>
            </a:r>
          </a:p>
          <a:p>
            <a:pPr lvl="1"/>
            <a:r>
              <a:rPr lang="en-US" sz="1600" dirty="0" smtClean="0"/>
              <a:t>New revenue generation opportunities such as Culinary Classes to frequent members</a:t>
            </a:r>
          </a:p>
          <a:p>
            <a:pPr lvl="1"/>
            <a:r>
              <a:rPr lang="en-US" sz="1600" dirty="0" smtClean="0"/>
              <a:t>Collaboration with other local restaurants for combined culinary tour. </a:t>
            </a:r>
          </a:p>
          <a:p>
            <a:pPr lvl="1"/>
            <a:r>
              <a:rPr lang="en-US" sz="1600" dirty="0" smtClean="0"/>
              <a:t>Offer value added services like instant customer service to the guests.</a:t>
            </a:r>
          </a:p>
          <a:p>
            <a:pPr lvl="1"/>
            <a:r>
              <a:rPr lang="en-US" sz="1600" dirty="0" smtClean="0"/>
              <a:t>Ability to gauge consumer sentiment about the offerings.</a:t>
            </a:r>
          </a:p>
          <a:p>
            <a:pPr lvl="1"/>
            <a:r>
              <a:rPr lang="en-US" sz="1600" dirty="0" smtClean="0"/>
              <a:t>Ability to view </a:t>
            </a:r>
            <a:r>
              <a:rPr lang="en-US" sz="1600" b="1" dirty="0" smtClean="0"/>
              <a:t>Gastronomical Data for new business opportunities.</a:t>
            </a:r>
            <a:endParaRPr lang="en-US" sz="1600" b="1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 Copyrighted Material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9206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Sentimental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89808"/>
            <a:ext cx="8229600" cy="487342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000" b="1" dirty="0" smtClean="0"/>
              <a:t>What is Sentimental Analysis ?</a:t>
            </a:r>
          </a:p>
          <a:p>
            <a:r>
              <a:rPr lang="en-US" sz="2000" dirty="0" smtClean="0"/>
              <a:t>Ability to extract positive or negative feelings from a constant stream of incoming messages using Natural Language Processing (NLP).</a:t>
            </a:r>
          </a:p>
          <a:p>
            <a:r>
              <a:rPr lang="en-US" sz="2000" dirty="0" smtClean="0"/>
              <a:t>Helps in measuring overall value of the product/brand.</a:t>
            </a:r>
          </a:p>
          <a:p>
            <a:r>
              <a:rPr lang="en-US" sz="2000" dirty="0" smtClean="0"/>
              <a:t>Also known as Opinion mining.</a:t>
            </a:r>
          </a:p>
          <a:p>
            <a:pPr marL="0" indent="0">
              <a:buNone/>
            </a:pPr>
            <a:endParaRPr lang="en-US" sz="2000" b="1" dirty="0" smtClean="0"/>
          </a:p>
          <a:p>
            <a:pPr marL="0" indent="0">
              <a:buNone/>
            </a:pPr>
            <a:r>
              <a:rPr lang="en-US" sz="2000" b="1" dirty="0" smtClean="0"/>
              <a:t>Why is it Important ?</a:t>
            </a:r>
          </a:p>
          <a:p>
            <a:r>
              <a:rPr lang="en-US" sz="2000" dirty="0" smtClean="0"/>
              <a:t>In today’s competitive world, customer experience is a huge differentiator</a:t>
            </a:r>
          </a:p>
          <a:p>
            <a:r>
              <a:rPr lang="en-US" sz="2000" dirty="0" smtClean="0"/>
              <a:t>89% of the companies expect to compete on customer experience in the future</a:t>
            </a:r>
          </a:p>
          <a:p>
            <a:r>
              <a:rPr lang="en-US" sz="2000" dirty="0" smtClean="0"/>
              <a:t>In the present world of cut throat competition, only exceptional products/services will stand out.</a:t>
            </a:r>
          </a:p>
          <a:p>
            <a:r>
              <a:rPr lang="en-US" sz="2000" dirty="0" smtClean="0"/>
              <a:t>With sentimental analysis, businesses can turn data into actionable insights.</a:t>
            </a:r>
          </a:p>
          <a:p>
            <a:r>
              <a:rPr lang="en-US" sz="2000" dirty="0" smtClean="0"/>
              <a:t>Helps to connect with the customers on an emotional level.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 Copyrighted Material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2148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Sentimental </a:t>
            </a:r>
            <a:r>
              <a:rPr lang="en-US" dirty="0" smtClean="0"/>
              <a:t>Analysis - Benefits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51370"/>
            <a:ext cx="8229600" cy="4774793"/>
          </a:xfrm>
        </p:spPr>
        <p:txBody>
          <a:bodyPr/>
          <a:lstStyle/>
          <a:p>
            <a:r>
              <a:rPr lang="en-US" sz="2000" dirty="0" smtClean="0"/>
              <a:t>Mine </a:t>
            </a:r>
            <a:r>
              <a:rPr lang="en-US" sz="2000" dirty="0"/>
              <a:t>Feelings, not just </a:t>
            </a:r>
            <a:r>
              <a:rPr lang="en-US" sz="2000" dirty="0" smtClean="0"/>
              <a:t>Facts</a:t>
            </a:r>
          </a:p>
          <a:p>
            <a:endParaRPr lang="en-US" sz="1600" dirty="0"/>
          </a:p>
          <a:p>
            <a:r>
              <a:rPr lang="en-US" sz="2000" dirty="0" smtClean="0"/>
              <a:t>Capture and Quantify Sentiments at Large</a:t>
            </a:r>
          </a:p>
          <a:p>
            <a:endParaRPr lang="en-US" sz="2000" dirty="0" smtClean="0"/>
          </a:p>
          <a:p>
            <a:r>
              <a:rPr lang="en-US" sz="2000" dirty="0" smtClean="0"/>
              <a:t>Enhancing Customer Service</a:t>
            </a:r>
          </a:p>
          <a:p>
            <a:endParaRPr lang="en-US" sz="2000" dirty="0" smtClean="0"/>
          </a:p>
          <a:p>
            <a:r>
              <a:rPr lang="en-US" sz="2000" dirty="0" smtClean="0"/>
              <a:t>Gaining Competitive Advantage</a:t>
            </a:r>
          </a:p>
          <a:p>
            <a:endParaRPr lang="en-US" sz="2000" dirty="0" smtClean="0"/>
          </a:p>
          <a:p>
            <a:r>
              <a:rPr lang="en-US" sz="2000" dirty="0" smtClean="0"/>
              <a:t>Gaining Business Intelligence</a:t>
            </a:r>
          </a:p>
          <a:p>
            <a:endParaRPr lang="en-US" sz="2000" dirty="0" smtClean="0"/>
          </a:p>
          <a:p>
            <a:r>
              <a:rPr lang="en-US" sz="2000" dirty="0" smtClean="0"/>
              <a:t>Revitalizing the brand</a:t>
            </a:r>
          </a:p>
          <a:p>
            <a:endParaRPr lang="en-US" sz="2000" dirty="0"/>
          </a:p>
          <a:p>
            <a:r>
              <a:rPr lang="en-US" sz="2000" dirty="0" smtClean="0"/>
              <a:t> Increases customer engagement</a:t>
            </a:r>
          </a:p>
          <a:p>
            <a:endParaRPr lang="en-US" sz="2000" dirty="0" smtClean="0"/>
          </a:p>
          <a:p>
            <a:pPr marL="0" indent="0">
              <a:buNone/>
            </a:pPr>
            <a:endParaRPr lang="en-US" sz="2000" b="1" dirty="0" smtClean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 Copyrighted Material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4349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950"/>
            <a:ext cx="8229600" cy="60351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Food Tourism Platform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21460"/>
            <a:ext cx="8229600" cy="550470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 smtClean="0"/>
              <a:t>  </a:t>
            </a:r>
            <a:endParaRPr lang="en-US" sz="1600" dirty="0"/>
          </a:p>
        </p:txBody>
      </p:sp>
      <p:grpSp>
        <p:nvGrpSpPr>
          <p:cNvPr id="21" name="Group 20"/>
          <p:cNvGrpSpPr/>
          <p:nvPr/>
        </p:nvGrpSpPr>
        <p:grpSpPr>
          <a:xfrm>
            <a:off x="1647065" y="1100088"/>
            <a:ext cx="5700344" cy="4375470"/>
            <a:chOff x="1309274" y="924749"/>
            <a:chExt cx="5700344" cy="4357650"/>
          </a:xfrm>
        </p:grpSpPr>
        <p:grpSp>
          <p:nvGrpSpPr>
            <p:cNvPr id="6" name="Group 5"/>
            <p:cNvGrpSpPr/>
            <p:nvPr/>
          </p:nvGrpSpPr>
          <p:grpSpPr>
            <a:xfrm>
              <a:off x="1345299" y="924749"/>
              <a:ext cx="5657114" cy="736978"/>
              <a:chOff x="390567" y="770812"/>
              <a:chExt cx="5657114" cy="147600"/>
            </a:xfrm>
          </p:grpSpPr>
          <p:sp>
            <p:nvSpPr>
              <p:cNvPr id="19" name="Rounded Rectangle 18"/>
              <p:cNvSpPr/>
              <p:nvPr/>
            </p:nvSpPr>
            <p:spPr>
              <a:xfrm>
                <a:off x="390567" y="770812"/>
                <a:ext cx="5657114" cy="147600"/>
              </a:xfrm>
              <a:prstGeom prst="roundRect">
                <a:avLst/>
              </a:prstGeom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20" name="Rounded Rectangle 4"/>
              <p:cNvSpPr/>
              <p:nvPr/>
            </p:nvSpPr>
            <p:spPr>
              <a:xfrm>
                <a:off x="397772" y="778017"/>
                <a:ext cx="5642704" cy="133190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213825" tIns="0" rIns="213825" bIns="0" numCol="1" spcCol="1270" anchor="ctr" anchorCtr="0">
                <a:noAutofit/>
              </a:bodyPr>
              <a:lstStyle/>
              <a:p>
                <a:pPr lvl="0" algn="l" defTabSz="2222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400" kern="1200" dirty="0" smtClean="0"/>
                  <a:t>Food Tourism and Related Products E.g.: All in one place for  Guided Tours, Wine Tours, Casual Food Tours, Formal Food Tours, Culinary Classes, Street Food Tours, Food Trucks. </a:t>
                </a:r>
                <a:endParaRPr lang="en-US" sz="1400" kern="1200" dirty="0"/>
              </a:p>
            </p:txBody>
          </p:sp>
        </p:grpSp>
        <p:grpSp>
          <p:nvGrpSpPr>
            <p:cNvPr id="7" name="Group 6"/>
            <p:cNvGrpSpPr/>
            <p:nvPr/>
          </p:nvGrpSpPr>
          <p:grpSpPr>
            <a:xfrm>
              <a:off x="1352504" y="1876585"/>
              <a:ext cx="5657114" cy="406599"/>
              <a:chOff x="404079" y="1492978"/>
              <a:chExt cx="5657114" cy="147600"/>
            </a:xfrm>
          </p:grpSpPr>
          <p:sp>
            <p:nvSpPr>
              <p:cNvPr id="17" name="Rounded Rectangle 16"/>
              <p:cNvSpPr/>
              <p:nvPr/>
            </p:nvSpPr>
            <p:spPr>
              <a:xfrm>
                <a:off x="404079" y="1492978"/>
                <a:ext cx="5657114" cy="147600"/>
              </a:xfrm>
              <a:prstGeom prst="roundRect">
                <a:avLst/>
              </a:prstGeom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8" name="Rounded Rectangle 6"/>
              <p:cNvSpPr/>
              <p:nvPr/>
            </p:nvSpPr>
            <p:spPr>
              <a:xfrm>
                <a:off x="411284" y="1500183"/>
                <a:ext cx="5642704" cy="133190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213825" tIns="0" rIns="213825" bIns="0" numCol="1" spcCol="1270" anchor="ctr" anchorCtr="0">
                <a:noAutofit/>
              </a:bodyPr>
              <a:lstStyle/>
              <a:p>
                <a:pPr lvl="0" algn="l" defTabSz="2222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400" kern="1200" dirty="0" smtClean="0"/>
                  <a:t>Lacks a dominant player and is currently siloed. </a:t>
                </a:r>
                <a:endParaRPr lang="en-US" sz="1400" kern="1200" dirty="0"/>
              </a:p>
            </p:txBody>
          </p:sp>
        </p:grpSp>
        <p:grpSp>
          <p:nvGrpSpPr>
            <p:cNvPr id="8" name="Group 7"/>
            <p:cNvGrpSpPr/>
            <p:nvPr/>
          </p:nvGrpSpPr>
          <p:grpSpPr>
            <a:xfrm>
              <a:off x="1316479" y="2655209"/>
              <a:ext cx="5657114" cy="391455"/>
              <a:chOff x="525683" y="1967462"/>
              <a:chExt cx="5657114" cy="147600"/>
            </a:xfrm>
          </p:grpSpPr>
          <p:sp>
            <p:nvSpPr>
              <p:cNvPr id="15" name="Rounded Rectangle 14"/>
              <p:cNvSpPr/>
              <p:nvPr/>
            </p:nvSpPr>
            <p:spPr>
              <a:xfrm>
                <a:off x="525683" y="1967462"/>
                <a:ext cx="5657114" cy="147600"/>
              </a:xfrm>
              <a:prstGeom prst="roundRect">
                <a:avLst/>
              </a:prstGeom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6" name="Rounded Rectangle 8"/>
              <p:cNvSpPr/>
              <p:nvPr/>
            </p:nvSpPr>
            <p:spPr>
              <a:xfrm>
                <a:off x="532888" y="1974667"/>
                <a:ext cx="5642704" cy="133190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213825" tIns="0" rIns="213825" bIns="0" numCol="1" spcCol="1270" anchor="ctr" anchorCtr="0">
                <a:noAutofit/>
              </a:bodyPr>
              <a:lstStyle/>
              <a:p>
                <a:pPr lvl="0" algn="l" defTabSz="2222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400" kern="1200" dirty="0" smtClean="0"/>
                  <a:t>Proposing a </a:t>
                </a:r>
                <a:r>
                  <a:rPr lang="en-US" sz="1400" dirty="0" smtClean="0"/>
                  <a:t>Simple</a:t>
                </a:r>
                <a:r>
                  <a:rPr lang="en-US" sz="1400" kern="1200" dirty="0" smtClean="0"/>
                  <a:t> but an Intelligent Platform. </a:t>
                </a:r>
                <a:endParaRPr lang="en-US" sz="1400" kern="1200" dirty="0"/>
              </a:p>
            </p:txBody>
          </p:sp>
        </p:grpSp>
        <p:grpSp>
          <p:nvGrpSpPr>
            <p:cNvPr id="9" name="Group 8"/>
            <p:cNvGrpSpPr/>
            <p:nvPr/>
          </p:nvGrpSpPr>
          <p:grpSpPr>
            <a:xfrm>
              <a:off x="1323684" y="3353449"/>
              <a:ext cx="5657114" cy="441610"/>
              <a:chOff x="404079" y="2835985"/>
              <a:chExt cx="5657114" cy="147600"/>
            </a:xfrm>
          </p:grpSpPr>
          <p:sp>
            <p:nvSpPr>
              <p:cNvPr id="13" name="Rounded Rectangle 12"/>
              <p:cNvSpPr/>
              <p:nvPr/>
            </p:nvSpPr>
            <p:spPr>
              <a:xfrm>
                <a:off x="404079" y="2835985"/>
                <a:ext cx="5657114" cy="147600"/>
              </a:xfrm>
              <a:prstGeom prst="roundRect">
                <a:avLst/>
              </a:prstGeom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4" name="Rounded Rectangle 10"/>
              <p:cNvSpPr/>
              <p:nvPr/>
            </p:nvSpPr>
            <p:spPr>
              <a:xfrm>
                <a:off x="411284" y="2843190"/>
                <a:ext cx="5642704" cy="133190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213825" tIns="0" rIns="213825" bIns="0" numCol="1" spcCol="1270" anchor="ctr" anchorCtr="0">
                <a:noAutofit/>
              </a:bodyPr>
              <a:lstStyle/>
              <a:p>
                <a:pPr lvl="0" algn="l" defTabSz="2222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400" kern="1200" dirty="0" smtClean="0"/>
                  <a:t>Gain sentiments from feedback and improve loyalty.</a:t>
                </a:r>
                <a:endParaRPr lang="en-US" sz="1400" kern="1200" dirty="0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1309274" y="4120541"/>
              <a:ext cx="5657114" cy="1161858"/>
              <a:chOff x="404079" y="3062785"/>
              <a:chExt cx="5657114" cy="147600"/>
            </a:xfrm>
          </p:grpSpPr>
          <p:sp>
            <p:nvSpPr>
              <p:cNvPr id="11" name="Rounded Rectangle 10"/>
              <p:cNvSpPr/>
              <p:nvPr/>
            </p:nvSpPr>
            <p:spPr>
              <a:xfrm>
                <a:off x="404079" y="3062785"/>
                <a:ext cx="5657114" cy="147600"/>
              </a:xfrm>
              <a:prstGeom prst="roundRect">
                <a:avLst/>
              </a:prstGeom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2" name="Rounded Rectangle 12"/>
              <p:cNvSpPr/>
              <p:nvPr/>
            </p:nvSpPr>
            <p:spPr>
              <a:xfrm>
                <a:off x="411284" y="3069990"/>
                <a:ext cx="5642704" cy="133190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213825" tIns="0" rIns="213825" bIns="0" numCol="1" spcCol="1270" anchor="ctr" anchorCtr="0">
                <a:noAutofit/>
              </a:bodyPr>
              <a:lstStyle/>
              <a:p>
                <a:pPr lvl="0" algn="l" defTabSz="2222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400" kern="1200" dirty="0" smtClean="0"/>
                  <a:t>Value added services. E.g.: Rearrange products on the fly, Recommendation Engine, Data Insights, Proactive Services, Integrate with CRM, Real time customer support, loyalty rewards.</a:t>
                </a:r>
                <a:endParaRPr lang="en-US" sz="1400" kern="1200" dirty="0"/>
              </a:p>
            </p:txBody>
          </p:sp>
        </p:grpSp>
      </p:grp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 Copyrighted Material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343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439"/>
            <a:ext cx="8229600" cy="63053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Architecture</a:t>
            </a:r>
            <a:endParaRPr lang="en-US" dirty="0"/>
          </a:p>
        </p:txBody>
      </p:sp>
      <p:grpSp>
        <p:nvGrpSpPr>
          <p:cNvPr id="19" name="Group 18"/>
          <p:cNvGrpSpPr/>
          <p:nvPr/>
        </p:nvGrpSpPr>
        <p:grpSpPr>
          <a:xfrm>
            <a:off x="1079350" y="1297193"/>
            <a:ext cx="7098962" cy="2836859"/>
            <a:chOff x="1079350" y="1297193"/>
            <a:chExt cx="7098962" cy="2836859"/>
          </a:xfrm>
        </p:grpSpPr>
        <p:grpSp>
          <p:nvGrpSpPr>
            <p:cNvPr id="17" name="Group 16"/>
            <p:cNvGrpSpPr/>
            <p:nvPr/>
          </p:nvGrpSpPr>
          <p:grpSpPr>
            <a:xfrm>
              <a:off x="1079350" y="1297193"/>
              <a:ext cx="7098962" cy="2836859"/>
              <a:chOff x="1079350" y="2317802"/>
              <a:chExt cx="7098962" cy="2836859"/>
            </a:xfrm>
          </p:grpSpPr>
          <p:grpSp>
            <p:nvGrpSpPr>
              <p:cNvPr id="15" name="Group 14"/>
              <p:cNvGrpSpPr/>
              <p:nvPr/>
            </p:nvGrpSpPr>
            <p:grpSpPr>
              <a:xfrm>
                <a:off x="1079350" y="2317802"/>
                <a:ext cx="7098962" cy="2836859"/>
                <a:chOff x="1079350" y="1717296"/>
                <a:chExt cx="7098962" cy="2836859"/>
              </a:xfrm>
            </p:grpSpPr>
            <p:grpSp>
              <p:nvGrpSpPr>
                <p:cNvPr id="3" name="Group 2"/>
                <p:cNvGrpSpPr/>
                <p:nvPr/>
              </p:nvGrpSpPr>
              <p:grpSpPr>
                <a:xfrm>
                  <a:off x="1079350" y="1717296"/>
                  <a:ext cx="6967144" cy="2836859"/>
                  <a:chOff x="1079350" y="1717296"/>
                  <a:chExt cx="6967144" cy="2836859"/>
                </a:xfrm>
              </p:grpSpPr>
              <p:sp>
                <p:nvSpPr>
                  <p:cNvPr id="4" name="Isosceles Triangle 3"/>
                  <p:cNvSpPr/>
                  <p:nvPr/>
                </p:nvSpPr>
                <p:spPr>
                  <a:xfrm>
                    <a:off x="1079350" y="1717296"/>
                    <a:ext cx="1060704" cy="914400"/>
                  </a:xfrm>
                  <a:prstGeom prst="triangle">
                    <a:avLst/>
                  </a:prstGeom>
                  <a:solidFill>
                    <a:schemeClr val="accent2">
                      <a:lumMod val="75000"/>
                    </a:schemeClr>
                  </a:solidFill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00" dirty="0" smtClean="0"/>
                      <a:t>Social/Web</a:t>
                    </a:r>
                    <a:endParaRPr lang="en-US" sz="1000" dirty="0"/>
                  </a:p>
                </p:txBody>
              </p:sp>
              <p:sp>
                <p:nvSpPr>
                  <p:cNvPr id="5" name="Can 4"/>
                  <p:cNvSpPr/>
                  <p:nvPr/>
                </p:nvSpPr>
                <p:spPr>
                  <a:xfrm>
                    <a:off x="1079350" y="3220061"/>
                    <a:ext cx="914400" cy="1216152"/>
                  </a:xfrm>
                  <a:prstGeom prst="can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00" dirty="0" smtClean="0"/>
                      <a:t>NoSql DB</a:t>
                    </a:r>
                    <a:endParaRPr lang="en-US" sz="1000" dirty="0"/>
                  </a:p>
                </p:txBody>
              </p:sp>
              <p:sp>
                <p:nvSpPr>
                  <p:cNvPr id="6" name="Oval 5"/>
                  <p:cNvSpPr/>
                  <p:nvPr/>
                </p:nvSpPr>
                <p:spPr>
                  <a:xfrm>
                    <a:off x="3434030" y="2172474"/>
                    <a:ext cx="2378781" cy="2381681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 smtClean="0"/>
                  </a:p>
                  <a:p>
                    <a:pPr algn="ctr"/>
                    <a:endParaRPr lang="en-US" dirty="0"/>
                  </a:p>
                  <a:p>
                    <a:pPr algn="ctr"/>
                    <a:endParaRPr lang="en-US" dirty="0" smtClean="0"/>
                  </a:p>
                  <a:p>
                    <a:pPr algn="ctr"/>
                    <a:endParaRPr lang="en-US" dirty="0"/>
                  </a:p>
                  <a:p>
                    <a:pPr algn="ctr"/>
                    <a:endParaRPr lang="en-US" dirty="0" smtClean="0"/>
                  </a:p>
                  <a:p>
                    <a:pPr algn="ctr"/>
                    <a:endParaRPr lang="en-US" dirty="0"/>
                  </a:p>
                  <a:p>
                    <a:pPr algn="ctr"/>
                    <a:r>
                      <a:rPr lang="en-US" dirty="0" smtClean="0"/>
                      <a:t>          Server</a:t>
                    </a:r>
                    <a:endParaRPr lang="en-US" dirty="0"/>
                  </a:p>
                </p:txBody>
              </p:sp>
              <p:sp>
                <p:nvSpPr>
                  <p:cNvPr id="7" name="Rectangle 6"/>
                  <p:cNvSpPr/>
                  <p:nvPr/>
                </p:nvSpPr>
                <p:spPr>
                  <a:xfrm>
                    <a:off x="7132094" y="2743153"/>
                    <a:ext cx="914400" cy="1524494"/>
                  </a:xfrm>
                  <a:prstGeom prst="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00" dirty="0" smtClean="0"/>
                      <a:t>UI (Desktop, Tablet, Mobile)</a:t>
                    </a:r>
                    <a:endParaRPr lang="en-US" sz="1000" dirty="0"/>
                  </a:p>
                </p:txBody>
              </p:sp>
              <p:sp>
                <p:nvSpPr>
                  <p:cNvPr id="8" name="Left-Right Arrow 7"/>
                  <p:cNvSpPr/>
                  <p:nvPr/>
                </p:nvSpPr>
                <p:spPr>
                  <a:xfrm rot="1893013">
                    <a:off x="1966375" y="2551723"/>
                    <a:ext cx="1586510" cy="484632"/>
                  </a:xfrm>
                  <a:prstGeom prst="leftRightArrow">
                    <a:avLst/>
                  </a:prstGeom>
                  <a:solidFill>
                    <a:srgbClr val="604A7B"/>
                  </a:solidFill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00" dirty="0" smtClean="0"/>
                      <a:t>REST API</a:t>
                    </a:r>
                    <a:endParaRPr lang="en-US" sz="1000" dirty="0"/>
                  </a:p>
                </p:txBody>
              </p:sp>
              <p:sp>
                <p:nvSpPr>
                  <p:cNvPr id="9" name="Left-Right Arrow 8"/>
                  <p:cNvSpPr/>
                  <p:nvPr/>
                </p:nvSpPr>
                <p:spPr>
                  <a:xfrm rot="20216518">
                    <a:off x="1944578" y="3500617"/>
                    <a:ext cx="1632127" cy="484632"/>
                  </a:xfrm>
                  <a:prstGeom prst="leftRightArrow">
                    <a:avLst/>
                  </a:prstGeom>
                  <a:solidFill>
                    <a:srgbClr val="604A7B"/>
                  </a:solidFill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00" dirty="0" smtClean="0"/>
                      <a:t>REST API</a:t>
                    </a:r>
                    <a:endParaRPr lang="en-US" sz="1000" dirty="0"/>
                  </a:p>
                </p:txBody>
              </p:sp>
              <p:sp>
                <p:nvSpPr>
                  <p:cNvPr id="10" name="Left-Right Arrow 9"/>
                  <p:cNvSpPr/>
                  <p:nvPr/>
                </p:nvSpPr>
                <p:spPr>
                  <a:xfrm>
                    <a:off x="5465714" y="2930972"/>
                    <a:ext cx="1627713" cy="484632"/>
                  </a:xfrm>
                  <a:prstGeom prst="leftRightArrow">
                    <a:avLst/>
                  </a:prstGeom>
                  <a:solidFill>
                    <a:schemeClr val="accent4">
                      <a:lumMod val="75000"/>
                    </a:schemeClr>
                  </a:solidFill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00" dirty="0" smtClean="0"/>
                      <a:t>Web socket</a:t>
                    </a:r>
                    <a:endParaRPr lang="en-US" sz="1000" dirty="0"/>
                  </a:p>
                </p:txBody>
              </p:sp>
              <p:sp>
                <p:nvSpPr>
                  <p:cNvPr id="11" name="Oval 10"/>
                  <p:cNvSpPr/>
                  <p:nvPr/>
                </p:nvSpPr>
                <p:spPr>
                  <a:xfrm>
                    <a:off x="3562418" y="2762861"/>
                    <a:ext cx="914401" cy="74229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00" dirty="0" smtClean="0"/>
                      <a:t>API Callback</a:t>
                    </a:r>
                    <a:endParaRPr lang="en-US" sz="1000" dirty="0"/>
                  </a:p>
                </p:txBody>
              </p:sp>
              <p:sp>
                <p:nvSpPr>
                  <p:cNvPr id="12" name="Oval 11"/>
                  <p:cNvSpPr/>
                  <p:nvPr/>
                </p:nvSpPr>
                <p:spPr>
                  <a:xfrm>
                    <a:off x="4476819" y="2557390"/>
                    <a:ext cx="1157533" cy="568657"/>
                  </a:xfrm>
                  <a:prstGeom prst="ellipse">
                    <a:avLst/>
                  </a:prstGeom>
                  <a:solidFill>
                    <a:schemeClr val="accent5">
                      <a:lumMod val="75000"/>
                    </a:schemeClr>
                  </a:solidFill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00" dirty="0" smtClean="0"/>
                      <a:t>Sentiment Analysis</a:t>
                    </a:r>
                    <a:endParaRPr lang="en-US" sz="1000" dirty="0"/>
                  </a:p>
                </p:txBody>
              </p:sp>
            </p:grpSp>
            <p:sp>
              <p:nvSpPr>
                <p:cNvPr id="13" name="Oval 12"/>
                <p:cNvSpPr/>
                <p:nvPr/>
              </p:nvSpPr>
              <p:spPr>
                <a:xfrm>
                  <a:off x="3877840" y="1942862"/>
                  <a:ext cx="1418722" cy="570680"/>
                </a:xfrm>
                <a:prstGeom prst="ellipse">
                  <a:avLst/>
                </a:prstGeom>
                <a:solidFill>
                  <a:schemeClr val="accent3">
                    <a:lumMod val="50000"/>
                  </a:schemeClr>
                </a:solidFill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000" dirty="0" smtClean="0"/>
                    <a:t>JS Framework</a:t>
                  </a:r>
                  <a:endParaRPr lang="en-US" sz="1000" dirty="0"/>
                </a:p>
              </p:txBody>
            </p:sp>
            <p:sp>
              <p:nvSpPr>
                <p:cNvPr id="14" name="Oval 13"/>
                <p:cNvSpPr/>
                <p:nvPr/>
              </p:nvSpPr>
              <p:spPr>
                <a:xfrm>
                  <a:off x="6995950" y="2513542"/>
                  <a:ext cx="1182362" cy="459222"/>
                </a:xfrm>
                <a:prstGeom prst="ellipse">
                  <a:avLst/>
                </a:prstGeom>
                <a:solidFill>
                  <a:schemeClr val="accent3">
                    <a:lumMod val="50000"/>
                  </a:schemeClr>
                </a:solidFill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000" dirty="0" smtClean="0"/>
                    <a:t>JS Framework</a:t>
                  </a:r>
                  <a:endParaRPr lang="en-US" sz="1000" dirty="0"/>
                </a:p>
              </p:txBody>
            </p:sp>
          </p:grpSp>
          <p:sp>
            <p:nvSpPr>
              <p:cNvPr id="16" name="Oval 15"/>
              <p:cNvSpPr/>
              <p:nvPr/>
            </p:nvSpPr>
            <p:spPr>
              <a:xfrm>
                <a:off x="4476819" y="3953259"/>
                <a:ext cx="1157533" cy="568657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 smtClean="0"/>
                  <a:t>Food Tourism Products</a:t>
                </a:r>
                <a:endParaRPr lang="en-US" sz="1000" dirty="0"/>
              </a:p>
            </p:txBody>
          </p:sp>
        </p:grpSp>
        <p:sp>
          <p:nvSpPr>
            <p:cNvPr id="18" name="Oval 17"/>
            <p:cNvSpPr/>
            <p:nvPr/>
          </p:nvSpPr>
          <p:spPr>
            <a:xfrm>
              <a:off x="3687484" y="3215375"/>
              <a:ext cx="789335" cy="596416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/>
                <a:t>Value Added Service</a:t>
              </a:r>
              <a:endParaRPr lang="en-US" sz="1000" dirty="0"/>
            </a:p>
          </p:txBody>
        </p:sp>
      </p:grpSp>
      <p:sp>
        <p:nvSpPr>
          <p:cNvPr id="20" name="Footer Placeholder 1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 Copyrighted Material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363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729539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Full stack Java script FW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67488" y="729539"/>
            <a:ext cx="811931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Fast and Easy Full </a:t>
            </a:r>
            <a:r>
              <a:rPr lang="en-US" dirty="0"/>
              <a:t>S</a:t>
            </a:r>
            <a:r>
              <a:rPr lang="en-US" dirty="0" smtClean="0"/>
              <a:t>tack JS FW for Web </a:t>
            </a:r>
            <a:r>
              <a:rPr lang="en-US" dirty="0"/>
              <a:t>A</a:t>
            </a:r>
            <a:r>
              <a:rPr lang="en-US" dirty="0" smtClean="0"/>
              <a:t>pp &amp; Mobile </a:t>
            </a:r>
            <a:r>
              <a:rPr lang="en-US" dirty="0"/>
              <a:t>A</a:t>
            </a:r>
            <a:r>
              <a:rPr lang="en-US" dirty="0" smtClean="0"/>
              <a:t>pp + Lightweight = Meteor JS or similar</a:t>
            </a:r>
          </a:p>
          <a:p>
            <a:r>
              <a:rPr lang="en-US" dirty="0">
                <a:hlinkClick r:id="rId2"/>
              </a:rPr>
              <a:t>https://www.mongodb.com/blog/post/meteor-build-ios-and-android-apps-are-delight-</a:t>
            </a:r>
            <a:r>
              <a:rPr lang="en-US" dirty="0" smtClean="0">
                <a:hlinkClick r:id="rId2"/>
              </a:rPr>
              <a:t>use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2" y="2012986"/>
            <a:ext cx="7336819" cy="4139336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 Copyrighted Material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840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42819"/>
            <a:ext cx="8229600" cy="69129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Sentiment Analysis</a:t>
            </a: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268284" y="1133929"/>
            <a:ext cx="8746790" cy="2039288"/>
            <a:chOff x="268284" y="2450723"/>
            <a:chExt cx="8746790" cy="2039288"/>
          </a:xfrm>
        </p:grpSpPr>
        <p:sp>
          <p:nvSpPr>
            <p:cNvPr id="4" name="Rectangle 3"/>
            <p:cNvSpPr/>
            <p:nvPr/>
          </p:nvSpPr>
          <p:spPr>
            <a:xfrm>
              <a:off x="268284" y="2450723"/>
              <a:ext cx="2038956" cy="1341637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u="sng" dirty="0" smtClean="0"/>
                <a:t>Feedback</a:t>
              </a:r>
            </a:p>
            <a:p>
              <a:pPr marL="342900" indent="-342900" algn="ctr">
                <a:buAutoNum type="arabicPeriod"/>
              </a:pPr>
              <a:r>
                <a:rPr lang="en-US" sz="1400" dirty="0" smtClean="0"/>
                <a:t>Collect</a:t>
              </a:r>
            </a:p>
            <a:p>
              <a:pPr marL="342900" indent="-342900" algn="ctr">
                <a:buAutoNum type="arabicPeriod"/>
              </a:pPr>
              <a:r>
                <a:rPr lang="en-US" sz="1400" dirty="0" smtClean="0"/>
                <a:t>Social</a:t>
              </a:r>
              <a:endParaRPr lang="en-US" sz="1400" dirty="0"/>
            </a:p>
          </p:txBody>
        </p:sp>
        <p:sp>
          <p:nvSpPr>
            <p:cNvPr id="5" name="Rectangle 4"/>
            <p:cNvSpPr/>
            <p:nvPr/>
          </p:nvSpPr>
          <p:spPr>
            <a:xfrm>
              <a:off x="3282375" y="2450723"/>
              <a:ext cx="2378781" cy="1341637"/>
            </a:xfrm>
            <a:prstGeom prst="rect">
              <a:avLst/>
            </a:prstGeom>
            <a:solidFill>
              <a:srgbClr val="31859C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u="sng" dirty="0" smtClean="0"/>
                <a:t>Sentiment Analysis</a:t>
              </a:r>
            </a:p>
            <a:p>
              <a:pPr marL="342900" indent="-342900" algn="ctr">
                <a:buAutoNum type="arabicPeriod"/>
              </a:pPr>
              <a:r>
                <a:rPr lang="en-US" sz="1400" dirty="0" smtClean="0"/>
                <a:t>Over time</a:t>
              </a:r>
            </a:p>
            <a:p>
              <a:pPr marL="342900" indent="-342900" algn="ctr">
                <a:buAutoNum type="arabicPeriod"/>
              </a:pPr>
              <a:r>
                <a:rPr lang="en-US" sz="1400" dirty="0" smtClean="0"/>
                <a:t>Geographic area </a:t>
              </a:r>
            </a:p>
            <a:p>
              <a:pPr marL="342900" indent="-342900" algn="ctr">
                <a:buAutoNum type="arabicPeriod"/>
              </a:pPr>
              <a:r>
                <a:rPr lang="en-US" sz="1400" dirty="0" smtClean="0"/>
                <a:t>Customer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6636293" y="2450723"/>
              <a:ext cx="2378781" cy="2039288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u="sng" dirty="0" smtClean="0"/>
                <a:t>Recommendation</a:t>
              </a:r>
            </a:p>
            <a:p>
              <a:pPr marL="342900" indent="-342900" algn="ctr">
                <a:buAutoNum type="arabicPeriod"/>
              </a:pPr>
              <a:r>
                <a:rPr lang="en-US" sz="1400" dirty="0" smtClean="0"/>
                <a:t>Improve Product</a:t>
              </a:r>
            </a:p>
            <a:p>
              <a:pPr marL="342900" indent="-342900" algn="ctr">
                <a:buAutoNum type="arabicPeriod"/>
              </a:pPr>
              <a:r>
                <a:rPr lang="en-US" sz="1400" dirty="0" smtClean="0"/>
                <a:t>Proactive Service</a:t>
              </a:r>
            </a:p>
            <a:p>
              <a:pPr marL="342900" indent="-342900" algn="ctr">
                <a:buAutoNum type="arabicPeriod"/>
              </a:pPr>
              <a:r>
                <a:rPr lang="en-US" sz="1400" dirty="0" smtClean="0"/>
                <a:t>Marketing</a:t>
              </a:r>
            </a:p>
            <a:p>
              <a:pPr marL="342900" indent="-342900" algn="ctr">
                <a:buAutoNum type="arabicPeriod"/>
              </a:pPr>
              <a:r>
                <a:rPr lang="en-US" sz="1400" dirty="0" smtClean="0"/>
                <a:t>Offers</a:t>
              </a:r>
            </a:p>
            <a:p>
              <a:pPr marL="342900" indent="-342900" algn="ctr">
                <a:buAutoNum type="arabicPeriod"/>
              </a:pPr>
              <a:r>
                <a:rPr lang="en-US" sz="1400" dirty="0" smtClean="0"/>
                <a:t>Loyalty</a:t>
              </a:r>
            </a:p>
            <a:p>
              <a:pPr marL="342900" indent="-342900" algn="ctr">
                <a:buAutoNum type="arabicPeriod"/>
              </a:pPr>
              <a:r>
                <a:rPr lang="en-US" sz="1400" dirty="0" smtClean="0"/>
                <a:t>Rearrange campaign</a:t>
              </a:r>
            </a:p>
            <a:p>
              <a:pPr marL="342900" indent="-342900" algn="ctr">
                <a:buAutoNum type="arabicPeriod"/>
              </a:pPr>
              <a:endParaRPr lang="en-US" dirty="0"/>
            </a:p>
          </p:txBody>
        </p:sp>
        <p:sp>
          <p:nvSpPr>
            <p:cNvPr id="7" name="Right Arrow 6"/>
            <p:cNvSpPr/>
            <p:nvPr/>
          </p:nvSpPr>
          <p:spPr>
            <a:xfrm>
              <a:off x="2307240" y="2941835"/>
              <a:ext cx="978408" cy="484632"/>
            </a:xfrm>
            <a:prstGeom prst="righ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ight Arrow 7"/>
            <p:cNvSpPr/>
            <p:nvPr/>
          </p:nvSpPr>
          <p:spPr>
            <a:xfrm>
              <a:off x="5657885" y="2941835"/>
              <a:ext cx="978408" cy="484632"/>
            </a:xfrm>
            <a:prstGeom prst="righ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457200" y="4007022"/>
            <a:ext cx="8557874" cy="2468612"/>
            <a:chOff x="457200" y="4007022"/>
            <a:chExt cx="8557874" cy="2468612"/>
          </a:xfrm>
        </p:grpSpPr>
        <p:sp>
          <p:nvSpPr>
            <p:cNvPr id="10" name="Rectangle 9"/>
            <p:cNvSpPr/>
            <p:nvPr/>
          </p:nvSpPr>
          <p:spPr>
            <a:xfrm>
              <a:off x="457200" y="4780526"/>
              <a:ext cx="914400" cy="914400"/>
            </a:xfrm>
            <a:prstGeom prst="rect">
              <a:avLst/>
            </a:prstGeom>
            <a:solidFill>
              <a:srgbClr val="31859C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API, Database, Crawl, Scrape</a:t>
              </a:r>
              <a:endParaRPr lang="en-US" sz="1200" dirty="0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2307240" y="4780526"/>
              <a:ext cx="914400" cy="914400"/>
            </a:xfrm>
            <a:prstGeom prst="rect">
              <a:avLst/>
            </a:prstGeom>
            <a:solidFill>
              <a:srgbClr val="31859C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Documents</a:t>
              </a:r>
              <a:endParaRPr lang="en-US" sz="1200" dirty="0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185971" y="4780526"/>
              <a:ext cx="914400" cy="914400"/>
            </a:xfrm>
            <a:prstGeom prst="rect">
              <a:avLst/>
            </a:prstGeom>
            <a:solidFill>
              <a:srgbClr val="31859C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Process</a:t>
              </a:r>
            </a:p>
            <a:p>
              <a:pPr algn="ctr"/>
              <a:r>
                <a:rPr lang="en-US" sz="1200" dirty="0" smtClean="0"/>
                <a:t>Data</a:t>
              </a:r>
              <a:endParaRPr lang="en-US" sz="1200" dirty="0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6019614" y="4780526"/>
              <a:ext cx="914400" cy="914400"/>
            </a:xfrm>
            <a:prstGeom prst="rect">
              <a:avLst/>
            </a:prstGeom>
            <a:solidFill>
              <a:srgbClr val="31859C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NLP, Extract Sentiment</a:t>
              </a:r>
              <a:endParaRPr lang="en-US" sz="1200" dirty="0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7494056" y="4007022"/>
              <a:ext cx="1521018" cy="2468612"/>
            </a:xfrm>
            <a:prstGeom prst="rect">
              <a:avLst/>
            </a:prstGeom>
            <a:solidFill>
              <a:srgbClr val="31859C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28600" indent="-228600" algn="ctr">
                <a:buAutoNum type="arabicPeriod"/>
              </a:pPr>
              <a:r>
                <a:rPr lang="en-US" sz="1200" dirty="0" smtClean="0"/>
                <a:t>Improve</a:t>
              </a:r>
            </a:p>
            <a:p>
              <a:pPr algn="ctr"/>
              <a:r>
                <a:rPr lang="en-US" sz="1200" dirty="0" smtClean="0"/>
                <a:t>2. Targeted Offers</a:t>
              </a:r>
            </a:p>
            <a:p>
              <a:pPr algn="ctr"/>
              <a:r>
                <a:rPr lang="en-US" sz="1200" dirty="0" smtClean="0"/>
                <a:t>3. Integrate CRM</a:t>
              </a:r>
            </a:p>
            <a:p>
              <a:pPr algn="ctr"/>
              <a:r>
                <a:rPr lang="en-US" sz="1200" dirty="0" smtClean="0"/>
                <a:t>4. Attract </a:t>
              </a:r>
            </a:p>
            <a:p>
              <a:pPr algn="ctr"/>
              <a:r>
                <a:rPr lang="en-US" sz="1200" dirty="0" smtClean="0"/>
                <a:t>5. Incentives</a:t>
              </a:r>
            </a:p>
            <a:p>
              <a:pPr algn="ctr"/>
              <a:r>
                <a:rPr lang="en-US" sz="1200" dirty="0" smtClean="0"/>
                <a:t>6. Loyalty</a:t>
              </a:r>
              <a:endParaRPr lang="en-US" sz="1200" dirty="0"/>
            </a:p>
          </p:txBody>
        </p:sp>
        <p:sp>
          <p:nvSpPr>
            <p:cNvPr id="15" name="Right Arrow 14"/>
            <p:cNvSpPr/>
            <p:nvPr/>
          </p:nvSpPr>
          <p:spPr>
            <a:xfrm>
              <a:off x="1371600" y="4945346"/>
              <a:ext cx="978408" cy="484632"/>
            </a:xfrm>
            <a:prstGeom prst="rightArrow">
              <a:avLst/>
            </a:prstGeom>
            <a:solidFill>
              <a:srgbClr val="31859C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ight Arrow 15"/>
            <p:cNvSpPr/>
            <p:nvPr/>
          </p:nvSpPr>
          <p:spPr>
            <a:xfrm>
              <a:off x="3207563" y="4992753"/>
              <a:ext cx="978408" cy="484632"/>
            </a:xfrm>
            <a:prstGeom prst="rightArrow">
              <a:avLst/>
            </a:prstGeom>
            <a:solidFill>
              <a:srgbClr val="31859C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ight Arrow 16"/>
            <p:cNvSpPr/>
            <p:nvPr/>
          </p:nvSpPr>
          <p:spPr>
            <a:xfrm>
              <a:off x="5100371" y="4992753"/>
              <a:ext cx="978408" cy="484632"/>
            </a:xfrm>
            <a:prstGeom prst="rightArrow">
              <a:avLst/>
            </a:prstGeom>
            <a:solidFill>
              <a:srgbClr val="31859C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ight Arrow 17"/>
            <p:cNvSpPr/>
            <p:nvPr/>
          </p:nvSpPr>
          <p:spPr>
            <a:xfrm>
              <a:off x="6934014" y="4955807"/>
              <a:ext cx="560042" cy="484632"/>
            </a:xfrm>
            <a:prstGeom prst="rightArrow">
              <a:avLst/>
            </a:prstGeom>
            <a:solidFill>
              <a:srgbClr val="31859C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403239" y="4007899"/>
            <a:ext cx="1967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Sentiment Analysis</a:t>
            </a:r>
            <a:endParaRPr lang="en-US" dirty="0"/>
          </a:p>
        </p:txBody>
      </p:sp>
      <p:sp>
        <p:nvSpPr>
          <p:cNvPr id="20" name="Footer Placeholder 1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 Copyrighted Material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081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1458"/>
            <a:ext cx="8229600" cy="603511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Value Added Service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1661475" y="1117908"/>
            <a:ext cx="5700344" cy="4137478"/>
            <a:chOff x="1309274" y="924749"/>
            <a:chExt cx="5700344" cy="4137478"/>
          </a:xfrm>
        </p:grpSpPr>
        <p:grpSp>
          <p:nvGrpSpPr>
            <p:cNvPr id="5" name="Group 4"/>
            <p:cNvGrpSpPr/>
            <p:nvPr/>
          </p:nvGrpSpPr>
          <p:grpSpPr>
            <a:xfrm>
              <a:off x="1345299" y="924749"/>
              <a:ext cx="5657114" cy="736978"/>
              <a:chOff x="390567" y="770812"/>
              <a:chExt cx="5657114" cy="147600"/>
            </a:xfrm>
          </p:grpSpPr>
          <p:sp>
            <p:nvSpPr>
              <p:cNvPr id="18" name="Rounded Rectangle 17"/>
              <p:cNvSpPr/>
              <p:nvPr/>
            </p:nvSpPr>
            <p:spPr>
              <a:xfrm>
                <a:off x="390567" y="770812"/>
                <a:ext cx="5657114" cy="147600"/>
              </a:xfrm>
              <a:prstGeom prst="roundRect">
                <a:avLst/>
              </a:prstGeom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9" name="Rounded Rectangle 4"/>
              <p:cNvSpPr/>
              <p:nvPr/>
            </p:nvSpPr>
            <p:spPr>
              <a:xfrm>
                <a:off x="397772" y="778017"/>
                <a:ext cx="5642704" cy="133190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213825" tIns="0" rIns="213825" bIns="0" numCol="1" spcCol="1270" anchor="ctr" anchorCtr="0">
                <a:noAutofit/>
              </a:bodyPr>
              <a:lstStyle/>
              <a:p>
                <a:r>
                  <a:rPr lang="en-US" sz="1400" dirty="0"/>
                  <a:t>Real time data insights.</a:t>
                </a:r>
              </a:p>
            </p:txBody>
          </p:sp>
        </p:grpSp>
        <p:grpSp>
          <p:nvGrpSpPr>
            <p:cNvPr id="6" name="Group 5"/>
            <p:cNvGrpSpPr/>
            <p:nvPr/>
          </p:nvGrpSpPr>
          <p:grpSpPr>
            <a:xfrm>
              <a:off x="1352504" y="1876585"/>
              <a:ext cx="5657114" cy="406599"/>
              <a:chOff x="404079" y="1492978"/>
              <a:chExt cx="5657114" cy="147600"/>
            </a:xfrm>
          </p:grpSpPr>
          <p:sp>
            <p:nvSpPr>
              <p:cNvPr id="16" name="Rounded Rectangle 15"/>
              <p:cNvSpPr/>
              <p:nvPr/>
            </p:nvSpPr>
            <p:spPr>
              <a:xfrm>
                <a:off x="404079" y="1492978"/>
                <a:ext cx="5657114" cy="147600"/>
              </a:xfrm>
              <a:prstGeom prst="roundRect">
                <a:avLst/>
              </a:prstGeom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7" name="Rounded Rectangle 6"/>
              <p:cNvSpPr/>
              <p:nvPr/>
            </p:nvSpPr>
            <p:spPr>
              <a:xfrm>
                <a:off x="411284" y="1500182"/>
                <a:ext cx="5642704" cy="133190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213825" tIns="0" rIns="213825" bIns="0" numCol="1" spcCol="1270" anchor="ctr" anchorCtr="0">
                <a:noAutofit/>
              </a:bodyPr>
              <a:lstStyle/>
              <a:p>
                <a:r>
                  <a:rPr lang="en-US" sz="1400" dirty="0" smtClean="0"/>
                  <a:t>Real time customer </a:t>
                </a:r>
                <a:r>
                  <a:rPr lang="en-US" sz="1400" dirty="0"/>
                  <a:t>support for the duration of service.</a:t>
                </a:r>
              </a:p>
            </p:txBody>
          </p:sp>
        </p:grpSp>
        <p:grpSp>
          <p:nvGrpSpPr>
            <p:cNvPr id="7" name="Group 6"/>
            <p:cNvGrpSpPr/>
            <p:nvPr/>
          </p:nvGrpSpPr>
          <p:grpSpPr>
            <a:xfrm>
              <a:off x="1316479" y="2655209"/>
              <a:ext cx="5657114" cy="391455"/>
              <a:chOff x="525683" y="1967462"/>
              <a:chExt cx="5657114" cy="147600"/>
            </a:xfrm>
          </p:grpSpPr>
          <p:sp>
            <p:nvSpPr>
              <p:cNvPr id="14" name="Rounded Rectangle 13"/>
              <p:cNvSpPr/>
              <p:nvPr/>
            </p:nvSpPr>
            <p:spPr>
              <a:xfrm>
                <a:off x="525683" y="1967462"/>
                <a:ext cx="5657114" cy="147600"/>
              </a:xfrm>
              <a:prstGeom prst="roundRect">
                <a:avLst/>
              </a:prstGeom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5" name="Rounded Rectangle 8"/>
              <p:cNvSpPr/>
              <p:nvPr/>
            </p:nvSpPr>
            <p:spPr>
              <a:xfrm>
                <a:off x="532888" y="1974667"/>
                <a:ext cx="5642704" cy="133190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213825" tIns="0" rIns="213825" bIns="0" numCol="1" spcCol="1270" anchor="ctr" anchorCtr="0">
                <a:noAutofit/>
              </a:bodyPr>
              <a:lstStyle/>
              <a:p>
                <a:r>
                  <a:rPr lang="en-US" sz="1400" dirty="0"/>
                  <a:t>Recommendation Engine.</a:t>
                </a:r>
              </a:p>
            </p:txBody>
          </p:sp>
        </p:grpSp>
        <p:grpSp>
          <p:nvGrpSpPr>
            <p:cNvPr id="8" name="Group 7"/>
            <p:cNvGrpSpPr/>
            <p:nvPr/>
          </p:nvGrpSpPr>
          <p:grpSpPr>
            <a:xfrm>
              <a:off x="1323684" y="3353452"/>
              <a:ext cx="5657114" cy="441610"/>
              <a:chOff x="404079" y="2835986"/>
              <a:chExt cx="5657114" cy="147600"/>
            </a:xfrm>
          </p:grpSpPr>
          <p:sp>
            <p:nvSpPr>
              <p:cNvPr id="12" name="Rounded Rectangle 11"/>
              <p:cNvSpPr/>
              <p:nvPr/>
            </p:nvSpPr>
            <p:spPr>
              <a:xfrm>
                <a:off x="404079" y="2835986"/>
                <a:ext cx="5657114" cy="147600"/>
              </a:xfrm>
              <a:prstGeom prst="roundRect">
                <a:avLst/>
              </a:prstGeom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3" name="Rounded Rectangle 10"/>
              <p:cNvSpPr/>
              <p:nvPr/>
            </p:nvSpPr>
            <p:spPr>
              <a:xfrm>
                <a:off x="411284" y="2843190"/>
                <a:ext cx="5642704" cy="133190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213825" tIns="0" rIns="213825" bIns="0" numCol="1" spcCol="1270" anchor="ctr" anchorCtr="0">
                <a:noAutofit/>
              </a:bodyPr>
              <a:lstStyle/>
              <a:p>
                <a:r>
                  <a:rPr lang="en-US" sz="1400" dirty="0"/>
                  <a:t>Rearrange products on the fly based on feedback or sentiments.</a:t>
                </a:r>
              </a:p>
            </p:txBody>
          </p:sp>
        </p:grpSp>
        <p:grpSp>
          <p:nvGrpSpPr>
            <p:cNvPr id="9" name="Group 8"/>
            <p:cNvGrpSpPr/>
            <p:nvPr/>
          </p:nvGrpSpPr>
          <p:grpSpPr>
            <a:xfrm>
              <a:off x="1309274" y="4467782"/>
              <a:ext cx="5657114" cy="594445"/>
              <a:chOff x="404079" y="3106896"/>
              <a:chExt cx="5657114" cy="75517"/>
            </a:xfrm>
          </p:grpSpPr>
          <p:sp>
            <p:nvSpPr>
              <p:cNvPr id="10" name="Rounded Rectangle 9"/>
              <p:cNvSpPr/>
              <p:nvPr/>
            </p:nvSpPr>
            <p:spPr>
              <a:xfrm>
                <a:off x="404079" y="3106896"/>
                <a:ext cx="5657114" cy="75517"/>
              </a:xfrm>
              <a:prstGeom prst="roundRect">
                <a:avLst/>
              </a:prstGeom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1" name="Rounded Rectangle 12"/>
              <p:cNvSpPr/>
              <p:nvPr/>
            </p:nvSpPr>
            <p:spPr>
              <a:xfrm>
                <a:off x="411284" y="3106898"/>
                <a:ext cx="5642704" cy="61786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213825" tIns="0" rIns="213825" bIns="0" numCol="1" spcCol="1270" anchor="ctr" anchorCtr="0">
                <a:noAutofit/>
              </a:bodyPr>
              <a:lstStyle/>
              <a:p>
                <a:r>
                  <a:rPr lang="en-US" sz="1400" dirty="0"/>
                  <a:t>Loyalty for using the platform, products, referrals and providing feedback.</a:t>
                </a:r>
              </a:p>
            </p:txBody>
          </p:sp>
        </p:grpSp>
      </p:grp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 Copyrighted Material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052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creen Shot 2016-10-11 at 12.43.5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16400"/>
            <a:ext cx="9144000" cy="5241600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 Copyrighted Material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195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6-10-11 at 12.56.1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84900"/>
            <a:ext cx="9144000" cy="5173100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 Copyrighted Material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07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6-10-11 at 12.58.3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69334"/>
            <a:ext cx="9144000" cy="4064799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 Copyrighted Material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622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514</TotalTime>
  <Words>1078</Words>
  <Application>Microsoft Office PowerPoint</Application>
  <PresentationFormat>On-screen Show (4:3)</PresentationFormat>
  <Paragraphs>173</Paragraphs>
  <Slides>19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Office Theme</vt:lpstr>
      <vt:lpstr>Trailblazer</vt:lpstr>
      <vt:lpstr>Food Tourism Platform</vt:lpstr>
      <vt:lpstr>Architecture</vt:lpstr>
      <vt:lpstr>Full stack Java script FW</vt:lpstr>
      <vt:lpstr>Sentiment Analysis</vt:lpstr>
      <vt:lpstr>Value Added Service</vt:lpstr>
      <vt:lpstr>PowerPoint Presentation</vt:lpstr>
      <vt:lpstr>PowerPoint Presentation</vt:lpstr>
      <vt:lpstr>PowerPoint Presentation</vt:lpstr>
      <vt:lpstr>PowerPoint Presentation</vt:lpstr>
      <vt:lpstr>Milestones</vt:lpstr>
      <vt:lpstr>PowerPoint Presentation</vt:lpstr>
      <vt:lpstr>GASTRONOMY – The Idea</vt:lpstr>
      <vt:lpstr>Product Differentiation</vt:lpstr>
      <vt:lpstr>Platform Concept</vt:lpstr>
      <vt:lpstr>Platform Concept</vt:lpstr>
      <vt:lpstr>Platform Concept</vt:lpstr>
      <vt:lpstr>Sentimental Analysis</vt:lpstr>
      <vt:lpstr>Sentimental Analysis - Benefits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TrailBlazer</dc:title>
  <dc:creator>Jithendra Kudrekod</dc:creator>
  <cp:lastModifiedBy>Rohit Saraf</cp:lastModifiedBy>
  <cp:revision>64</cp:revision>
  <dcterms:created xsi:type="dcterms:W3CDTF">2016-10-09T06:18:45Z</dcterms:created>
  <dcterms:modified xsi:type="dcterms:W3CDTF">2016-10-14T16:47:16Z</dcterms:modified>
</cp:coreProperties>
</file>

<file path=docProps/thumbnail.jpeg>
</file>